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87" r:id="rId6"/>
    <p:sldId id="260" r:id="rId7"/>
    <p:sldId id="262" r:id="rId8"/>
    <p:sldId id="263" r:id="rId9"/>
    <p:sldId id="264" r:id="rId10"/>
    <p:sldId id="265" r:id="rId11"/>
    <p:sldId id="288"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EB765D4C-06C5-4DE7-9A70-FD273554321F}" type="datetimeFigureOut">
              <a:rPr lang="en-US" smtClean="0"/>
              <a:pPr/>
              <a:t>7/26/2022</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7510F53-5ED0-4052-A403-32774428E193}"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765D4C-06C5-4DE7-9A70-FD273554321F}" type="datetimeFigureOut">
              <a:rPr lang="en-US" smtClean="0"/>
              <a:pPr/>
              <a:t>7/26/2022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510F53-5ED0-4052-A403-32774428E1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765D4C-06C5-4DE7-9A70-FD273554321F}" type="datetimeFigureOut">
              <a:rPr lang="en-US" smtClean="0"/>
              <a:pPr/>
              <a:t>7/26/2022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510F53-5ED0-4052-A403-32774428E1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B765D4C-06C5-4DE7-9A70-FD273554321F}" type="datetimeFigureOut">
              <a:rPr lang="en-US" smtClean="0"/>
              <a:pPr/>
              <a:t>7/26/2022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7510F53-5ED0-4052-A403-32774428E1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EB765D4C-06C5-4DE7-9A70-FD273554321F}" type="datetimeFigureOut">
              <a:rPr lang="en-US" smtClean="0"/>
              <a:pPr/>
              <a:t>7/26/2022</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7510F53-5ED0-4052-A403-32774428E193}"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B765D4C-06C5-4DE7-9A70-FD273554321F}" type="datetimeFigureOut">
              <a:rPr lang="en-US" smtClean="0"/>
              <a:pPr/>
              <a:t>7/26/2022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E7510F53-5ED0-4052-A403-32774428E193}"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B765D4C-06C5-4DE7-9A70-FD273554321F}" type="datetimeFigureOut">
              <a:rPr lang="en-US" smtClean="0"/>
              <a:pPr/>
              <a:t>7/26/2022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E7510F53-5ED0-4052-A403-32774428E1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B765D4C-06C5-4DE7-9A70-FD273554321F}" type="datetimeFigureOut">
              <a:rPr lang="en-US" smtClean="0"/>
              <a:pPr/>
              <a:t>7/26/2022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7510F53-5ED0-4052-A403-32774428E193}"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B765D4C-06C5-4DE7-9A70-FD273554321F}" type="datetimeFigureOut">
              <a:rPr lang="en-US" smtClean="0"/>
              <a:pPr/>
              <a:t>7/26/2022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7510F53-5ED0-4052-A403-32774428E1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EB765D4C-06C5-4DE7-9A70-FD273554321F}" type="datetimeFigureOut">
              <a:rPr lang="en-US" smtClean="0"/>
              <a:pPr/>
              <a:t>7/26/2022</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7510F53-5ED0-4052-A403-32774428E193}"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EB765D4C-06C5-4DE7-9A70-FD273554321F}" type="datetimeFigureOut">
              <a:rPr lang="en-US" smtClean="0"/>
              <a:pPr/>
              <a:t>7/26/2022</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7510F53-5ED0-4052-A403-32774428E193}"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EB765D4C-06C5-4DE7-9A70-FD273554321F}" type="datetimeFigureOut">
              <a:rPr lang="en-US" smtClean="0"/>
              <a:pPr/>
              <a:t>7/26/2022</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E7510F53-5ED0-4052-A403-32774428E193}"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dirty="0" smtClean="0"/>
              <a:t>The Scope and Methodology of Islamic Economics</a:t>
            </a:r>
            <a:endParaRPr lang="en-US" dirty="0"/>
          </a:p>
        </p:txBody>
      </p:sp>
      <p:sp>
        <p:nvSpPr>
          <p:cNvPr id="3" name="Subtitle 2"/>
          <p:cNvSpPr>
            <a:spLocks noGrp="1"/>
          </p:cNvSpPr>
          <p:nvPr>
            <p:ph type="subTitle" idx="1"/>
          </p:nvPr>
        </p:nvSpPr>
        <p:spPr/>
        <p:txBody>
          <a:bodyPr/>
          <a:lstStyle/>
          <a:p>
            <a:r>
              <a:rPr lang="en-US" dirty="0" smtClean="0"/>
              <a:t>Prepared and Presented by: Abdallah Y. Tego (PhD)</a:t>
            </a:r>
          </a:p>
          <a:p>
            <a:r>
              <a:rPr lang="en-US" dirty="0" smtClean="0"/>
              <a:t>Muslim University of Morogoro</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Methodological Approach</a:t>
            </a:r>
            <a:endParaRPr lang="en-US" dirty="0"/>
          </a:p>
        </p:txBody>
      </p:sp>
      <p:sp>
        <p:nvSpPr>
          <p:cNvPr id="3" name="Content Placeholder 2"/>
          <p:cNvSpPr>
            <a:spLocks noGrp="1"/>
          </p:cNvSpPr>
          <p:nvPr>
            <p:ph idx="1"/>
          </p:nvPr>
        </p:nvSpPr>
        <p:spPr/>
        <p:txBody>
          <a:bodyPr>
            <a:normAutofit/>
          </a:bodyPr>
          <a:lstStyle/>
          <a:p>
            <a:r>
              <a:rPr lang="en-US" dirty="0" smtClean="0"/>
              <a:t>Methodology </a:t>
            </a:r>
            <a:r>
              <a:rPr lang="en-US" dirty="0"/>
              <a:t>is generally defined as </a:t>
            </a:r>
            <a:r>
              <a:rPr lang="en-US" i="1" dirty="0"/>
              <a:t>“a system of broad principles or rules from which specific methods or procedures may be derived to interpret or solve different problems within the scope of a discipline.”</a:t>
            </a:r>
            <a:r>
              <a:rPr lang="en-US" dirty="0"/>
              <a:t> </a:t>
            </a:r>
            <a:endParaRPr lang="en-US" dirty="0" smtClean="0"/>
          </a:p>
          <a:p>
            <a:r>
              <a:rPr lang="en-US" dirty="0"/>
              <a:t>Therefore, economic issues and topics must be discussed and analyzed by following certain rules or </a:t>
            </a:r>
            <a:r>
              <a:rPr lang="en-US" dirty="0" smtClean="0"/>
              <a:t>principles. </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Qur’an and </a:t>
            </a:r>
            <a:r>
              <a:rPr lang="en-US" dirty="0" err="1" smtClean="0"/>
              <a:t>Sunnah</a:t>
            </a:r>
            <a:endParaRPr lang="en-US" dirty="0"/>
          </a:p>
        </p:txBody>
      </p:sp>
      <p:sp>
        <p:nvSpPr>
          <p:cNvPr id="3" name="Content Placeholder 2"/>
          <p:cNvSpPr>
            <a:spLocks noGrp="1"/>
          </p:cNvSpPr>
          <p:nvPr>
            <p:ph idx="1"/>
          </p:nvPr>
        </p:nvSpPr>
        <p:spPr/>
        <p:txBody>
          <a:bodyPr>
            <a:normAutofit lnSpcReduction="10000"/>
          </a:bodyPr>
          <a:lstStyle/>
          <a:p>
            <a:r>
              <a:rPr lang="en-US" dirty="0" smtClean="0"/>
              <a:t>An Islamic economist has to acquire the knowledge of </a:t>
            </a:r>
            <a:r>
              <a:rPr lang="en-US" dirty="0" err="1" smtClean="0"/>
              <a:t>Qur</a:t>
            </a:r>
            <a:r>
              <a:rPr lang="en-US" dirty="0" smtClean="0"/>
              <a:t>-an and </a:t>
            </a:r>
            <a:r>
              <a:rPr lang="en-US" dirty="0" err="1" smtClean="0"/>
              <a:t>Sunnah</a:t>
            </a:r>
            <a:r>
              <a:rPr lang="en-US" dirty="0" smtClean="0"/>
              <a:t> of the Prophet (</a:t>
            </a:r>
            <a:r>
              <a:rPr lang="en-US" dirty="0" err="1" smtClean="0"/>
              <a:t>s.a.w</a:t>
            </a:r>
            <a:r>
              <a:rPr lang="en-US" dirty="0" smtClean="0"/>
              <a:t>) and learn how these primary sources applied to economics. </a:t>
            </a:r>
          </a:p>
          <a:p>
            <a:r>
              <a:rPr lang="en-US" dirty="0" smtClean="0"/>
              <a:t>An Islamic economist with the general textual knowledge of </a:t>
            </a:r>
            <a:r>
              <a:rPr lang="en-US" i="1" dirty="0" err="1" smtClean="0"/>
              <a:t>Sharia‛h</a:t>
            </a:r>
            <a:r>
              <a:rPr lang="en-US" dirty="0" smtClean="0"/>
              <a:t>, must grasp the various economic concepts embedded in the Qur’an and </a:t>
            </a:r>
            <a:r>
              <a:rPr lang="en-US" dirty="0" err="1" smtClean="0"/>
              <a:t>Sunnah</a:t>
            </a:r>
            <a:r>
              <a:rPr lang="en-US" dirty="0" smtClean="0"/>
              <a:t> of the Prophet (</a:t>
            </a:r>
            <a:r>
              <a:rPr lang="en-US" dirty="0" err="1" smtClean="0"/>
              <a:t>s.a.w</a:t>
            </a:r>
            <a:r>
              <a:rPr lang="en-US" dirty="0" smtClean="0"/>
              <a:t>) and apply them in the modern economic understanding.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For example, the term </a:t>
            </a:r>
            <a:r>
              <a:rPr lang="en-US" i="1" dirty="0" err="1" smtClean="0"/>
              <a:t>Israf</a:t>
            </a:r>
            <a:r>
              <a:rPr lang="en-US" dirty="0" smtClean="0"/>
              <a:t> which may be defined as the extension of consumption level beyond necessary can be equated to explain the relationship between saving and consumption in the modern context. </a:t>
            </a:r>
          </a:p>
          <a:p>
            <a:r>
              <a:rPr lang="en-US" dirty="0" smtClean="0"/>
              <a:t>The word </a:t>
            </a:r>
            <a:r>
              <a:rPr lang="en-US" i="1" dirty="0" err="1" smtClean="0"/>
              <a:t>Tabzir</a:t>
            </a:r>
            <a:r>
              <a:rPr lang="en-US" dirty="0" smtClean="0"/>
              <a:t> which is defined as the wastage of economic resources can also be related to economics to explain the need of avoiding wastage of valuable resources.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err="1" smtClean="0"/>
              <a:t>Fiqh</a:t>
            </a:r>
            <a:r>
              <a:rPr lang="en-US" dirty="0" smtClean="0"/>
              <a:t> Knowledge</a:t>
            </a:r>
            <a:endParaRPr lang="en-US" dirty="0"/>
          </a:p>
        </p:txBody>
      </p:sp>
      <p:sp>
        <p:nvSpPr>
          <p:cNvPr id="3" name="Content Placeholder 2"/>
          <p:cNvSpPr>
            <a:spLocks noGrp="1"/>
          </p:cNvSpPr>
          <p:nvPr>
            <p:ph idx="1"/>
          </p:nvPr>
        </p:nvSpPr>
        <p:spPr/>
        <p:txBody>
          <a:bodyPr>
            <a:normAutofit/>
          </a:bodyPr>
          <a:lstStyle/>
          <a:p>
            <a:r>
              <a:rPr lang="en-US" dirty="0"/>
              <a:t>An Islamic economist must be well versed in the knowledge and application of various </a:t>
            </a:r>
            <a:r>
              <a:rPr lang="en-US" i="1" dirty="0" err="1"/>
              <a:t>fiqh</a:t>
            </a:r>
            <a:r>
              <a:rPr lang="en-US" i="1" dirty="0"/>
              <a:t> </a:t>
            </a:r>
            <a:r>
              <a:rPr lang="en-US" dirty="0"/>
              <a:t>rules relating to </a:t>
            </a:r>
            <a:r>
              <a:rPr lang="en-US" dirty="0" smtClean="0"/>
              <a:t>economics. </a:t>
            </a:r>
          </a:p>
          <a:p>
            <a:r>
              <a:rPr lang="en-US" dirty="0" smtClean="0"/>
              <a:t>Both </a:t>
            </a:r>
            <a:r>
              <a:rPr lang="en-US" dirty="0"/>
              <a:t>parts of economics, microeconomics and macroeconomics contain elements of positive economics and normative economics. </a:t>
            </a:r>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Positive economics concentrates on facts and cause-and-effect relationships. It includes theory development and theory testing through scientific based analysis. </a:t>
            </a:r>
          </a:p>
          <a:p>
            <a:r>
              <a:rPr lang="en-US" dirty="0" smtClean="0"/>
              <a:t>Normative economics incorporates value judgments about what the economy should be like or what particular policy actions should be recommended to achieve a desirable goal. </a:t>
            </a:r>
            <a:endParaRPr lang="en-US" b="1"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Positive economics is related to theoretical part of economics the domain that the Qur’an and </a:t>
            </a:r>
            <a:r>
              <a:rPr lang="en-US" i="1" dirty="0" err="1"/>
              <a:t>Sunnah</a:t>
            </a:r>
            <a:r>
              <a:rPr lang="en-US" dirty="0"/>
              <a:t> do not directly discuss due to the nature of theory aspect. </a:t>
            </a:r>
            <a:endParaRPr lang="en-US" dirty="0" smtClean="0"/>
          </a:p>
          <a:p>
            <a:r>
              <a:rPr lang="en-US" dirty="0" smtClean="0"/>
              <a:t> </a:t>
            </a:r>
            <a:r>
              <a:rPr lang="en-US" i="1" dirty="0" err="1"/>
              <a:t>Ijtihad</a:t>
            </a:r>
            <a:r>
              <a:rPr lang="en-US" dirty="0"/>
              <a:t> is the </a:t>
            </a:r>
            <a:r>
              <a:rPr lang="en-US" dirty="0" smtClean="0"/>
              <a:t>most </a:t>
            </a:r>
            <a:r>
              <a:rPr lang="en-US" dirty="0"/>
              <a:t>relevant tool of analysis for theoretical </a:t>
            </a:r>
            <a:r>
              <a:rPr lang="en-US" dirty="0" smtClean="0"/>
              <a:t>economics.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Normative economics is related to value-based policy issues that in Islam determined and established. In this case, Qur’an and </a:t>
            </a:r>
            <a:r>
              <a:rPr lang="en-US" i="1" dirty="0" err="1" smtClean="0"/>
              <a:t>Sunnah</a:t>
            </a:r>
            <a:r>
              <a:rPr lang="en-US" dirty="0" smtClean="0"/>
              <a:t> of the Prophet (</a:t>
            </a:r>
            <a:r>
              <a:rPr lang="en-US" dirty="0" err="1" smtClean="0"/>
              <a:t>s.a.w</a:t>
            </a:r>
            <a:r>
              <a:rPr lang="en-US" dirty="0" smtClean="0"/>
              <a:t>) serve as the governing principles.</a:t>
            </a:r>
          </a:p>
          <a:p>
            <a:r>
              <a:rPr lang="en-US" dirty="0" smtClean="0"/>
              <a:t>While </a:t>
            </a:r>
            <a:r>
              <a:rPr lang="en-US" i="1" dirty="0" err="1" smtClean="0"/>
              <a:t>Ijtihad</a:t>
            </a:r>
            <a:r>
              <a:rPr lang="en-US" dirty="0" smtClean="0"/>
              <a:t> remains secondary source by merely interpreting the primary sources of </a:t>
            </a:r>
            <a:r>
              <a:rPr lang="en-US" i="1" dirty="0" err="1" smtClean="0"/>
              <a:t>Shariah</a:t>
            </a:r>
            <a:r>
              <a:rPr lang="en-US" i="1" dirty="0" smtClean="0"/>
              <a:t>,</a:t>
            </a:r>
            <a:r>
              <a:rPr lang="en-US" dirty="0" smtClean="0"/>
              <a:t> the Qur’an and </a:t>
            </a:r>
            <a:r>
              <a:rPr lang="en-US" i="1" dirty="0" err="1" smtClean="0"/>
              <a:t>Sunnah</a:t>
            </a:r>
            <a:r>
              <a:rPr lang="en-US" i="1" dirty="0" smtClean="0"/>
              <a:t> </a:t>
            </a:r>
            <a:r>
              <a:rPr lang="en-US" dirty="0" smtClean="0"/>
              <a:t>of the Prophet (</a:t>
            </a:r>
            <a:r>
              <a:rPr lang="en-US" dirty="0" err="1" smtClean="0"/>
              <a:t>s.a.w</a:t>
            </a:r>
            <a:r>
              <a:rPr lang="en-US" dirty="0" smtClean="0"/>
              <a:t>).</a:t>
            </a:r>
            <a:endParaRPr lang="en-US" b="1"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a:t>A Muslim economist must able to examine and analyze available knowledge of economics to find out more accurate facts on the nature of relationship between economic variables as discussed by previous </a:t>
            </a:r>
            <a:r>
              <a:rPr lang="en-US" dirty="0" smtClean="0"/>
              <a:t>scholars. </a:t>
            </a:r>
          </a:p>
          <a:p>
            <a:pPr lvl="1"/>
            <a:r>
              <a:rPr lang="en-US" dirty="0" smtClean="0"/>
              <a:t>For </a:t>
            </a:r>
            <a:r>
              <a:rPr lang="en-US" dirty="0"/>
              <a:t>example, </a:t>
            </a:r>
            <a:r>
              <a:rPr lang="en-US" dirty="0" err="1"/>
              <a:t>Ibn</a:t>
            </a:r>
            <a:r>
              <a:rPr lang="en-US" dirty="0"/>
              <a:t> </a:t>
            </a:r>
            <a:r>
              <a:rPr lang="en-US" dirty="0" err="1"/>
              <a:t>Khaldun</a:t>
            </a:r>
            <a:r>
              <a:rPr lang="en-US" dirty="0"/>
              <a:t> (1332-1404 AD) provided positive analysis of the effect of tax on work force. According to him, work efforts will be affected by high taxes resulting in a decrease in production and population which will eventually decrease tax revenue by decreasing tax base. </a:t>
            </a:r>
            <a:endParaRPr lang="en-US" b="1" dirty="0"/>
          </a:p>
          <a:p>
            <a:pPr>
              <a:buNone/>
            </a:pPr>
            <a:endParaRPr lang="en-US" b="1"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smtClean="0"/>
              <a:t>Abu </a:t>
            </a:r>
            <a:r>
              <a:rPr lang="en-US" dirty="0" err="1" smtClean="0"/>
              <a:t>Bakr</a:t>
            </a:r>
            <a:r>
              <a:rPr lang="en-US" dirty="0" smtClean="0"/>
              <a:t> al-</a:t>
            </a:r>
            <a:r>
              <a:rPr lang="en-US" dirty="0" err="1" smtClean="0"/>
              <a:t>Tartusi</a:t>
            </a:r>
            <a:r>
              <a:rPr lang="en-US" dirty="0" smtClean="0"/>
              <a:t> (450 AH), another Muslim scholar who introduced the concept of the ability to pay in the principle of taxation, insisting that tax should be imposed only on the surplus income after meeting all the basic needs.</a:t>
            </a:r>
            <a:endParaRPr lang="en-US" b="1"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Modern Conventional Theories</a:t>
            </a:r>
            <a:endParaRPr lang="en-US" dirty="0"/>
          </a:p>
        </p:txBody>
      </p:sp>
      <p:sp>
        <p:nvSpPr>
          <p:cNvPr id="3" name="Content Placeholder 2"/>
          <p:cNvSpPr>
            <a:spLocks noGrp="1"/>
          </p:cNvSpPr>
          <p:nvPr>
            <p:ph idx="1"/>
          </p:nvPr>
        </p:nvSpPr>
        <p:spPr/>
        <p:txBody>
          <a:bodyPr>
            <a:normAutofit fontScale="92500" lnSpcReduction="20000"/>
          </a:bodyPr>
          <a:lstStyle/>
          <a:p>
            <a:r>
              <a:rPr lang="en-US" dirty="0"/>
              <a:t>Economics is built up with hypotheses, theories and principles through which potential solution can be reached. </a:t>
            </a:r>
            <a:endParaRPr lang="en-US" dirty="0" smtClean="0"/>
          </a:p>
          <a:p>
            <a:r>
              <a:rPr lang="en-US" dirty="0" smtClean="0"/>
              <a:t>Mastery </a:t>
            </a:r>
            <a:r>
              <a:rPr lang="en-US" dirty="0"/>
              <a:t>of various economic theories and concepts is key and necessary qualification for being able to integrate economics into Islamic economics settings. </a:t>
            </a:r>
            <a:endParaRPr lang="en-US" dirty="0" smtClean="0"/>
          </a:p>
          <a:p>
            <a:r>
              <a:rPr lang="en-US" dirty="0" smtClean="0"/>
              <a:t>Some </a:t>
            </a:r>
            <a:r>
              <a:rPr lang="en-US" dirty="0"/>
              <a:t>theories of conventional economics can be analyzed in the light of Islamic values, e.g. the study of consumer behavior, theory of firm, price determination, money market, etc.</a:t>
            </a:r>
            <a:endParaRPr lang="en-US" b="1"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Introduction</a:t>
            </a:r>
            <a:endParaRPr lang="en-US" dirty="0"/>
          </a:p>
        </p:txBody>
      </p:sp>
      <p:sp>
        <p:nvSpPr>
          <p:cNvPr id="3" name="Content Placeholder 2"/>
          <p:cNvSpPr>
            <a:spLocks noGrp="1"/>
          </p:cNvSpPr>
          <p:nvPr>
            <p:ph idx="1"/>
          </p:nvPr>
        </p:nvSpPr>
        <p:spPr/>
        <p:txBody>
          <a:bodyPr/>
          <a:lstStyle/>
          <a:p>
            <a:r>
              <a:rPr lang="en-US" dirty="0"/>
              <a:t>The Islamic financial landscape has now been </a:t>
            </a:r>
            <a:r>
              <a:rPr lang="en-US" dirty="0" smtClean="0"/>
              <a:t>transformed </a:t>
            </a:r>
            <a:r>
              <a:rPr lang="en-US" dirty="0"/>
              <a:t>with more diverse </a:t>
            </a:r>
            <a:r>
              <a:rPr lang="en-US" dirty="0" smtClean="0"/>
              <a:t>players. </a:t>
            </a:r>
          </a:p>
          <a:p>
            <a:r>
              <a:rPr lang="en-US" dirty="0"/>
              <a:t>The sector has now drawn significant participation by Muslims and </a:t>
            </a:r>
            <a:r>
              <a:rPr lang="en-US" dirty="0" smtClean="0"/>
              <a:t>non-Muslims.</a:t>
            </a:r>
          </a:p>
          <a:p>
            <a:r>
              <a:rPr lang="en-US" dirty="0" smtClean="0"/>
              <a:t>Therefore </a:t>
            </a:r>
            <a:r>
              <a:rPr lang="en-US" dirty="0"/>
              <a:t>emerged as among the fastest growing segment in the international services industry. </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Topics of examples (Topic 1)</a:t>
            </a:r>
            <a:endParaRPr lang="en-US" dirty="0"/>
          </a:p>
        </p:txBody>
      </p:sp>
      <p:sp>
        <p:nvSpPr>
          <p:cNvPr id="3" name="Content Placeholder 2"/>
          <p:cNvSpPr>
            <a:spLocks noGrp="1"/>
          </p:cNvSpPr>
          <p:nvPr>
            <p:ph idx="1"/>
          </p:nvPr>
        </p:nvSpPr>
        <p:spPr/>
        <p:txBody>
          <a:bodyPr>
            <a:normAutofit/>
          </a:bodyPr>
          <a:lstStyle/>
          <a:p>
            <a:r>
              <a:rPr lang="en-US" dirty="0" smtClean="0"/>
              <a:t>Assumption</a:t>
            </a:r>
          </a:p>
          <a:p>
            <a:pPr lvl="1"/>
            <a:r>
              <a:rPr lang="en-US" dirty="0" smtClean="0"/>
              <a:t>Consumer behavior is based on economic rationalism and fear of Allah.</a:t>
            </a:r>
          </a:p>
          <a:p>
            <a:pPr lvl="1"/>
            <a:r>
              <a:rPr lang="en-US" dirty="0" smtClean="0"/>
              <a:t>Utility derived from worldly and heavenly consumption.</a:t>
            </a:r>
          </a:p>
          <a:p>
            <a:pPr lvl="1"/>
            <a:r>
              <a:rPr lang="en-US" dirty="0" smtClean="0"/>
              <a:t>Strictly consider legal (</a:t>
            </a:r>
            <a:r>
              <a:rPr lang="en-US" dirty="0" err="1" smtClean="0"/>
              <a:t>halal</a:t>
            </a:r>
            <a:r>
              <a:rPr lang="en-US" dirty="0" smtClean="0"/>
              <a:t>) and illegal (</a:t>
            </a:r>
            <a:r>
              <a:rPr lang="en-US" dirty="0" err="1" smtClean="0"/>
              <a:t>haram</a:t>
            </a:r>
            <a:r>
              <a:rPr lang="en-US" dirty="0" smtClean="0"/>
              <a:t>) in consumption.</a:t>
            </a:r>
          </a:p>
          <a:p>
            <a:pPr lvl="1"/>
            <a:r>
              <a:rPr lang="en-US" dirty="0" smtClean="0"/>
              <a:t>He only consumes useful while avoids harmful goods.</a:t>
            </a:r>
          </a:p>
          <a:p>
            <a:pPr lvl="1"/>
            <a:r>
              <a:rPr lang="en-US" dirty="0" smtClean="0"/>
              <a:t>He can control his wants as well as demand.</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nSpc>
                <a:spcPct val="80000"/>
              </a:lnSpc>
            </a:pPr>
            <a:r>
              <a:rPr lang="en-US" dirty="0" smtClean="0"/>
              <a:t>A Muslim consumer is faced with spiritual needs not reflected in the theories of consumer behavior conventional theories.</a:t>
            </a:r>
          </a:p>
          <a:p>
            <a:pPr>
              <a:lnSpc>
                <a:spcPct val="80000"/>
              </a:lnSpc>
              <a:buNone/>
            </a:pPr>
            <a:r>
              <a:rPr lang="en-US" dirty="0" smtClean="0"/>
              <a:t> </a:t>
            </a:r>
          </a:p>
          <a:p>
            <a:pPr>
              <a:lnSpc>
                <a:spcPct val="80000"/>
              </a:lnSpc>
            </a:pPr>
            <a:r>
              <a:rPr lang="en-US" dirty="0" smtClean="0"/>
              <a:t>These theories based on utility maximization. Utility maximization is a subjective concept emanating from individual instincts.</a:t>
            </a:r>
          </a:p>
          <a:p>
            <a:pPr>
              <a:lnSpc>
                <a:spcPct val="80000"/>
              </a:lnSpc>
              <a:buNone/>
            </a:pPr>
            <a:r>
              <a:rPr lang="en-US" dirty="0" smtClean="0"/>
              <a:t> </a:t>
            </a:r>
          </a:p>
          <a:p>
            <a:pPr>
              <a:lnSpc>
                <a:spcPct val="80000"/>
              </a:lnSpc>
            </a:pPr>
            <a:r>
              <a:rPr lang="en-US" dirty="0" smtClean="0"/>
              <a:t>Islam disallows pursuit of distinctive desires (</a:t>
            </a:r>
            <a:r>
              <a:rPr lang="en-US" dirty="0" err="1" smtClean="0"/>
              <a:t>ahwa</a:t>
            </a:r>
            <a:r>
              <a:rPr lang="en-US" dirty="0" smtClean="0"/>
              <a:t>) unless they have </a:t>
            </a:r>
            <a:r>
              <a:rPr lang="en-US" i="1" dirty="0" err="1" smtClean="0"/>
              <a:t>Maslaha</a:t>
            </a:r>
            <a:r>
              <a:rPr lang="en-US" dirty="0" smtClean="0"/>
              <a:t> as defined in </a:t>
            </a:r>
            <a:r>
              <a:rPr lang="en-US" i="1" dirty="0" err="1" smtClean="0"/>
              <a:t>Shariaʻh</a:t>
            </a:r>
            <a:r>
              <a:rPr lang="en-US" i="1" dirty="0" smtClean="0"/>
              <a:t>.</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His consumption allocation is different from that of a conventional one as his utility function embodies ethical features and his constraints include both income and religious considerations.</a:t>
            </a:r>
          </a:p>
          <a:p>
            <a:r>
              <a:rPr lang="en-US" dirty="0" smtClean="0"/>
              <a:t>In the Islamic consumer behavior, ethical consideration in decision making process enter as important consumption bundles of the traditional non-economic type.</a:t>
            </a:r>
          </a:p>
          <a:p>
            <a:pPr>
              <a:buNone/>
            </a:pPr>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A Muslim is willing to give up his satisfaction to obtain the consent of Allah. The rate of substitution of life-satisfaction for hereafter depends upon his level of </a:t>
            </a:r>
            <a:r>
              <a:rPr lang="en-US" dirty="0" err="1" smtClean="0"/>
              <a:t>taqwa</a:t>
            </a:r>
            <a:r>
              <a:rPr lang="en-US" dirty="0" smtClean="0"/>
              <a:t>. </a:t>
            </a:r>
          </a:p>
          <a:p>
            <a:r>
              <a:rPr lang="en-US" dirty="0" err="1" smtClean="0"/>
              <a:t>Taqwa</a:t>
            </a:r>
            <a:r>
              <a:rPr lang="en-US" dirty="0" smtClean="0"/>
              <a:t> is a proper basis of the ethical relationship of man-God, man-man and man-nature and unique balance of integrative moral action that derives the fully integrated and whole personality of man,</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Topic 2</a:t>
            </a:r>
            <a:endParaRPr lang="en-US" dirty="0"/>
          </a:p>
        </p:txBody>
      </p:sp>
      <p:sp>
        <p:nvSpPr>
          <p:cNvPr id="3" name="Content Placeholder 2"/>
          <p:cNvSpPr>
            <a:spLocks noGrp="1"/>
          </p:cNvSpPr>
          <p:nvPr>
            <p:ph idx="1"/>
          </p:nvPr>
        </p:nvSpPr>
        <p:spPr/>
        <p:txBody>
          <a:bodyPr>
            <a:normAutofit fontScale="85000" lnSpcReduction="10000"/>
          </a:bodyPr>
          <a:lstStyle/>
          <a:p>
            <a:r>
              <a:rPr lang="en-US" dirty="0"/>
              <a:t>Both the aggregate demand for goods and services and the aggregate demand for money play important roles in explaining the determination of the level of national income. The two ideas are integrated into a single model referred as the basic integration model. </a:t>
            </a:r>
            <a:endParaRPr lang="en-US" dirty="0" smtClean="0"/>
          </a:p>
          <a:p>
            <a:r>
              <a:rPr lang="en-US" dirty="0" smtClean="0"/>
              <a:t>This </a:t>
            </a:r>
            <a:r>
              <a:rPr lang="en-US" dirty="0"/>
              <a:t>model has two sectors; the expenditure sector or real sector which is representing the aggregate demand for goods and services, and the monetary sector representing the aggregate demand for money.</a:t>
            </a:r>
            <a:endParaRPr lang="en-US" b="1" dirty="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 IS-LM model is an important economic tool to determine the aggregate level of income (IS) and the aggregate demand for money in the economy (LM) in order to achieve equilibrium level of the economy. </a:t>
            </a:r>
            <a:endParaRPr lang="en-US" dirty="0" smtClean="0"/>
          </a:p>
          <a:p>
            <a:r>
              <a:rPr lang="en-US" dirty="0" smtClean="0"/>
              <a:t>In </a:t>
            </a:r>
            <a:r>
              <a:rPr lang="en-US" dirty="0"/>
              <a:t>order to achieve equilibrium of the two sectors, interest rates appear to be essential instrument to reach that goal.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Religious Tools for Analysis</a:t>
            </a:r>
            <a:endParaRPr lang="en-US" dirty="0"/>
          </a:p>
        </p:txBody>
      </p:sp>
      <p:sp>
        <p:nvSpPr>
          <p:cNvPr id="3" name="Content Placeholder 2"/>
          <p:cNvSpPr>
            <a:spLocks noGrp="1"/>
          </p:cNvSpPr>
          <p:nvPr>
            <p:ph idx="1"/>
          </p:nvPr>
        </p:nvSpPr>
        <p:spPr/>
        <p:txBody>
          <a:bodyPr/>
          <a:lstStyle/>
          <a:p>
            <a:r>
              <a:rPr lang="en-US" dirty="0"/>
              <a:t>In contrast to the conventional economic analysis, Islamic economics also concentrates on religious morality and its corresponding institutional foundations </a:t>
            </a:r>
            <a:r>
              <a:rPr lang="en-US" dirty="0" smtClean="0"/>
              <a:t>in </a:t>
            </a:r>
            <a:r>
              <a:rPr lang="en-US" dirty="0"/>
              <a:t>society as the quintessence of Islamic economics such as </a:t>
            </a:r>
            <a:r>
              <a:rPr lang="en-US" i="1" dirty="0" err="1" smtClean="0"/>
              <a:t>Zakat</a:t>
            </a:r>
            <a:r>
              <a:rPr lang="en-US" i="1" dirty="0" smtClean="0"/>
              <a:t>, </a:t>
            </a:r>
            <a:r>
              <a:rPr lang="en-US" i="1" dirty="0" err="1" smtClean="0"/>
              <a:t>Waqf</a:t>
            </a:r>
            <a:r>
              <a:rPr lang="en-US" i="1" dirty="0" smtClean="0"/>
              <a:t>, </a:t>
            </a:r>
            <a:r>
              <a:rPr lang="en-US" i="1" dirty="0" err="1" smtClean="0"/>
              <a:t>Hibah</a:t>
            </a:r>
            <a:r>
              <a:rPr lang="en-US" i="1" dirty="0" smtClean="0"/>
              <a:t>, </a:t>
            </a:r>
            <a:r>
              <a:rPr lang="en-US" i="1" dirty="0" err="1" smtClean="0"/>
              <a:t>Mirath</a:t>
            </a:r>
            <a:r>
              <a:rPr lang="en-US" i="1" dirty="0" smtClean="0"/>
              <a:t>, etc.</a:t>
            </a:r>
            <a:endParaRPr lang="en-US" b="1" dirty="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 subject of </a:t>
            </a:r>
            <a:r>
              <a:rPr lang="en-US" i="1" dirty="0" err="1"/>
              <a:t>zakat</a:t>
            </a:r>
            <a:r>
              <a:rPr lang="en-US" dirty="0"/>
              <a:t> payments, the object of </a:t>
            </a:r>
            <a:r>
              <a:rPr lang="en-US" i="1" dirty="0" err="1"/>
              <a:t>zakat</a:t>
            </a:r>
            <a:r>
              <a:rPr lang="en-US" dirty="0"/>
              <a:t> property and its respective tariffs, the limit of minimum wealth, the period of ownership, to the allocation of the </a:t>
            </a:r>
            <a:r>
              <a:rPr lang="en-US" dirty="0" smtClean="0"/>
              <a:t>distribution. </a:t>
            </a:r>
          </a:p>
          <a:p>
            <a:r>
              <a:rPr lang="en-US" dirty="0"/>
              <a:t>W</a:t>
            </a:r>
            <a:r>
              <a:rPr lang="en-US" dirty="0" smtClean="0"/>
              <a:t>e </a:t>
            </a:r>
            <a:r>
              <a:rPr lang="en-US" dirty="0"/>
              <a:t>have to broaden the essence of this institution to understand its significance in relation to the modern theories of economics.  </a:t>
            </a:r>
            <a:endParaRPr lang="en-US" b="1" dirty="0"/>
          </a:p>
          <a:p>
            <a:pPr>
              <a:buNone/>
            </a:pPr>
            <a:endParaRPr lang="en-US" dirty="0"/>
          </a:p>
        </p:txBody>
      </p:sp>
    </p:spTree>
  </p:cSld>
  <p:clrMapOvr>
    <a:masterClrMapping/>
  </p:clrMapOvr>
  <p:transition>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Modern scholarship can draw a lot of economic benefits from this concept. </a:t>
            </a:r>
            <a:endParaRPr lang="en-US" dirty="0" smtClean="0"/>
          </a:p>
          <a:p>
            <a:r>
              <a:rPr lang="en-US" dirty="0" smtClean="0"/>
              <a:t>The </a:t>
            </a:r>
            <a:r>
              <a:rPr lang="en-US" dirty="0"/>
              <a:t>economy is said to be at equilibrium when aggregate demand (AD) is equal to aggregate supply (AS). </a:t>
            </a:r>
            <a:endParaRPr lang="en-US" dirty="0" smtClean="0"/>
          </a:p>
          <a:p>
            <a:r>
              <a:rPr lang="en-US" dirty="0" smtClean="0"/>
              <a:t>One </a:t>
            </a:r>
            <a:r>
              <a:rPr lang="en-US" dirty="0"/>
              <a:t>of the variables that is included when calculating aggregate demand is consumption component in which </a:t>
            </a:r>
            <a:r>
              <a:rPr lang="en-US" i="1" dirty="0" err="1"/>
              <a:t>zakat</a:t>
            </a:r>
            <a:r>
              <a:rPr lang="en-US" i="1" dirty="0"/>
              <a:t> </a:t>
            </a:r>
            <a:r>
              <a:rPr lang="en-US" dirty="0"/>
              <a:t>must be included. </a:t>
            </a:r>
            <a:endParaRPr lang="en-US" b="1" dirty="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dirty="0" smtClean="0"/>
              <a:t>The success of Islamic financial system lies with the adaptation of philosophical foundation of Islamic economics. </a:t>
            </a:r>
          </a:p>
          <a:p>
            <a:r>
              <a:rPr lang="en-US" dirty="0" smtClean="0"/>
              <a:t>Hence, the study of Islamic economics is pivotal and significance in this regard.</a:t>
            </a:r>
          </a:p>
          <a:p>
            <a:r>
              <a:rPr lang="en-US" dirty="0" smtClean="0"/>
              <a:t>Muslim </a:t>
            </a:r>
            <a:r>
              <a:rPr lang="en-US" dirty="0"/>
              <a:t>schools, Colleges and Universities </a:t>
            </a:r>
            <a:r>
              <a:rPr lang="en-US" dirty="0" smtClean="0"/>
              <a:t>must carry out research and prepare courses of Islamic economics at different levels.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Islamic finance in Tanzania has started with the introduction of Islamic banking </a:t>
            </a:r>
            <a:r>
              <a:rPr lang="en-US" dirty="0" smtClean="0"/>
              <a:t>business.</a:t>
            </a:r>
          </a:p>
          <a:p>
            <a:r>
              <a:rPr lang="en-US" dirty="0"/>
              <a:t>Currently there are four conventional commercial banks namely; </a:t>
            </a:r>
            <a:r>
              <a:rPr lang="en-US" dirty="0" smtClean="0"/>
              <a:t>KCB-T, NBC,PBZ, and CRDB, </a:t>
            </a:r>
            <a:r>
              <a:rPr lang="en-US" dirty="0"/>
              <a:t>and one fully-fledged Islamic </a:t>
            </a:r>
            <a:r>
              <a:rPr lang="en-US" dirty="0" smtClean="0"/>
              <a:t>bank; Amana, </a:t>
            </a:r>
            <a:r>
              <a:rPr lang="en-US" dirty="0"/>
              <a:t>that are offering Islamic banking services.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362200"/>
            <a:ext cx="6553200" cy="990600"/>
          </a:xfrm>
        </p:spPr>
        <p:txBody>
          <a:bodyPr>
            <a:noAutofit/>
          </a:bodyPr>
          <a:lstStyle/>
          <a:p>
            <a:pPr algn="ctr">
              <a:buNone/>
            </a:pPr>
            <a:r>
              <a:rPr lang="en-US" sz="8800" dirty="0" smtClean="0"/>
              <a:t>THANK YOU</a:t>
            </a:r>
            <a:endParaRPr lang="en-US" sz="8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a:t>Fundamental to Islamic finance is the requirement that financial transactions must be linked to </a:t>
            </a:r>
            <a:r>
              <a:rPr lang="en-US" dirty="0" smtClean="0"/>
              <a:t>the objective and philosophical foundation </a:t>
            </a:r>
            <a:r>
              <a:rPr lang="en-US" dirty="0"/>
              <a:t>of Islamic economics</a:t>
            </a:r>
            <a:r>
              <a:rPr lang="en-US" dirty="0" smtClean="0"/>
              <a:t>.</a:t>
            </a:r>
          </a:p>
          <a:p>
            <a:r>
              <a:rPr lang="en-US" dirty="0" smtClean="0"/>
              <a:t>Islamic economics is </a:t>
            </a:r>
            <a:r>
              <a:rPr lang="en-US" dirty="0" smtClean="0"/>
              <a:t>about partnership and aimed </a:t>
            </a:r>
            <a:r>
              <a:rPr lang="en-US" dirty="0" smtClean="0"/>
              <a:t>at poverty alleviation.</a:t>
            </a:r>
          </a:p>
          <a:p>
            <a:r>
              <a:rPr lang="en-US" dirty="0"/>
              <a:t>Islamic economics is defined as the study of how scarce resources </a:t>
            </a:r>
            <a:r>
              <a:rPr lang="en-US" dirty="0" smtClean="0"/>
              <a:t>are </a:t>
            </a:r>
            <a:r>
              <a:rPr lang="en-US" dirty="0"/>
              <a:t>allocated and distributed in conformity with Islamic values and ethos.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Islamic economics emerged as a reflection of a desire to understand economic issues and problems of the Muslim world and arrive at potential solution that suit modern Islamic societies.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It is against this background, </a:t>
            </a:r>
            <a:r>
              <a:rPr lang="en-US" dirty="0" smtClean="0"/>
              <a:t>the </a:t>
            </a:r>
            <a:r>
              <a:rPr lang="en-US" dirty="0"/>
              <a:t>objective and philosophical foundation of Islamic economics must be </a:t>
            </a:r>
            <a:r>
              <a:rPr lang="en-US" dirty="0" smtClean="0"/>
              <a:t>linked to </a:t>
            </a:r>
            <a:r>
              <a:rPr lang="en-US" dirty="0"/>
              <a:t>the </a:t>
            </a:r>
            <a:r>
              <a:rPr lang="en-US" dirty="0" smtClean="0"/>
              <a:t>Islamic banking business.</a:t>
            </a:r>
          </a:p>
          <a:p>
            <a:r>
              <a:rPr lang="en-US" dirty="0"/>
              <a:t>This presentation has focused on the scope and methodology of </a:t>
            </a:r>
            <a:r>
              <a:rPr lang="en-US" dirty="0" smtClean="0"/>
              <a:t>Islamic </a:t>
            </a:r>
            <a:r>
              <a:rPr lang="en-US" dirty="0"/>
              <a:t>economics </a:t>
            </a:r>
            <a:r>
              <a:rPr lang="en-US" dirty="0" smtClean="0"/>
              <a:t>in a bid  </a:t>
            </a:r>
            <a:r>
              <a:rPr lang="en-US" dirty="0"/>
              <a:t>to assist </a:t>
            </a:r>
            <a:r>
              <a:rPr lang="en-US" dirty="0" smtClean="0"/>
              <a:t>stakeholders </a:t>
            </a:r>
            <a:r>
              <a:rPr lang="en-US" dirty="0"/>
              <a:t>in the educational establishment.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The Scope of Islamic Economics</a:t>
            </a:r>
            <a:endParaRPr lang="en-US" dirty="0"/>
          </a:p>
        </p:txBody>
      </p:sp>
      <p:sp>
        <p:nvSpPr>
          <p:cNvPr id="3" name="Content Placeholder 2"/>
          <p:cNvSpPr>
            <a:spLocks noGrp="1"/>
          </p:cNvSpPr>
          <p:nvPr>
            <p:ph idx="1"/>
          </p:nvPr>
        </p:nvSpPr>
        <p:spPr/>
        <p:txBody>
          <a:bodyPr>
            <a:normAutofit/>
          </a:bodyPr>
          <a:lstStyle/>
          <a:p>
            <a:r>
              <a:rPr lang="en-US" dirty="0"/>
              <a:t>Traditionally, economics is classified into microeconomics and macroeconomics</a:t>
            </a:r>
            <a:r>
              <a:rPr lang="en-US" dirty="0" smtClean="0"/>
              <a:t>.</a:t>
            </a:r>
          </a:p>
          <a:p>
            <a:r>
              <a:rPr lang="en-US" dirty="0" smtClean="0"/>
              <a:t> </a:t>
            </a:r>
            <a:r>
              <a:rPr lang="en-US" dirty="0"/>
              <a:t>Microeconomics studies the behavior of individual economic agents.  </a:t>
            </a:r>
            <a:endParaRPr lang="en-US" dirty="0" smtClean="0"/>
          </a:p>
          <a:p>
            <a:r>
              <a:rPr lang="en-US" dirty="0" smtClean="0"/>
              <a:t>Islamic </a:t>
            </a:r>
            <a:r>
              <a:rPr lang="en-US" dirty="0"/>
              <a:t>microeconomics studies the economic behavior of these economics agents and their economic decision-making </a:t>
            </a:r>
            <a:r>
              <a:rPr lang="en-US" dirty="0" smtClean="0"/>
              <a:t>process. </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Macroeconomics is </a:t>
            </a:r>
            <a:r>
              <a:rPr lang="en-US" dirty="0"/>
              <a:t>chiefly concerned with the behavior of the entire economy and analysis on how the economy performs. </a:t>
            </a:r>
            <a:endParaRPr lang="en-US" dirty="0" smtClean="0"/>
          </a:p>
          <a:p>
            <a:r>
              <a:rPr lang="en-US" dirty="0" smtClean="0"/>
              <a:t>It </a:t>
            </a:r>
            <a:r>
              <a:rPr lang="en-US" dirty="0"/>
              <a:t>focuses on the aggregate dimensions in the economy such as national income, total money supply and trade balance. </a:t>
            </a:r>
            <a:endParaRPr lang="en-US" dirty="0" smtClean="0"/>
          </a:p>
          <a:p>
            <a:r>
              <a:rPr lang="en-US" dirty="0" smtClean="0"/>
              <a:t>From </a:t>
            </a:r>
            <a:r>
              <a:rPr lang="en-US" dirty="0"/>
              <a:t>an Islamic perspective, the definition of macroeconomics remains the same as explained above. However, differences may be noticed in the objectives of the economy against which the performance of the economy is studied.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At macro level, Islamic economy is geared to achieve economic well-being </a:t>
            </a:r>
            <a:r>
              <a:rPr lang="en-US" dirty="0" smtClean="0"/>
              <a:t>including </a:t>
            </a:r>
            <a:r>
              <a:rPr lang="en-US" dirty="0"/>
              <a:t>guaranteeing everyone in the economy the basic needs of </a:t>
            </a:r>
            <a:r>
              <a:rPr lang="en-US" dirty="0" smtClean="0"/>
              <a:t>life</a:t>
            </a:r>
            <a:r>
              <a:rPr lang="en-US" dirty="0" smtClean="0"/>
              <a:t>, what is economic development,  how economic growth is measured etc.</a:t>
            </a:r>
            <a:endParaRPr lang="en-US" dirty="0" smtClean="0"/>
          </a:p>
          <a:p>
            <a:endParaRPr lang="en-US" b="1" dirty="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288</TotalTime>
  <Words>1561</Words>
  <Application>Microsoft Office PowerPoint</Application>
  <PresentationFormat>On-screen Show (4:3)</PresentationFormat>
  <Paragraphs>80</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Foundry</vt:lpstr>
      <vt:lpstr>The Scope and Methodology of Islamic Economics</vt:lpstr>
      <vt:lpstr>Introduction</vt:lpstr>
      <vt:lpstr>Slide 3</vt:lpstr>
      <vt:lpstr>Slide 4</vt:lpstr>
      <vt:lpstr>Slide 5</vt:lpstr>
      <vt:lpstr>Slide 6</vt:lpstr>
      <vt:lpstr>The Scope of Islamic Economics</vt:lpstr>
      <vt:lpstr>Slide 8</vt:lpstr>
      <vt:lpstr>Slide 9</vt:lpstr>
      <vt:lpstr>Methodological Approach</vt:lpstr>
      <vt:lpstr>Qur’an and Sunnah</vt:lpstr>
      <vt:lpstr>Slide 12</vt:lpstr>
      <vt:lpstr>Fiqh Knowledge</vt:lpstr>
      <vt:lpstr>Slide 14</vt:lpstr>
      <vt:lpstr>Slide 15</vt:lpstr>
      <vt:lpstr>Slide 16</vt:lpstr>
      <vt:lpstr>Slide 17</vt:lpstr>
      <vt:lpstr>Slide 18</vt:lpstr>
      <vt:lpstr>Modern Conventional Theories</vt:lpstr>
      <vt:lpstr>Topics of examples (Topic 1)</vt:lpstr>
      <vt:lpstr>Slide 21</vt:lpstr>
      <vt:lpstr>Slide 22</vt:lpstr>
      <vt:lpstr>Slide 23</vt:lpstr>
      <vt:lpstr>Topic 2</vt:lpstr>
      <vt:lpstr>Slide 25</vt:lpstr>
      <vt:lpstr>Religious Tools for Analysis</vt:lpstr>
      <vt:lpstr>Slide 27</vt:lpstr>
      <vt:lpstr>Slide 28</vt:lpstr>
      <vt:lpstr>Conclusion</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30</cp:revision>
  <dcterms:created xsi:type="dcterms:W3CDTF">2022-07-25T16:28:42Z</dcterms:created>
  <dcterms:modified xsi:type="dcterms:W3CDTF">2022-07-26T03:24:52Z</dcterms:modified>
</cp:coreProperties>
</file>